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5511" r:id="rId6"/>
  </p:sldMasterIdLst>
  <p:notesMasterIdLst>
    <p:notesMasterId r:id="rId15"/>
  </p:notesMasterIdLst>
  <p:handoutMasterIdLst>
    <p:handoutMasterId r:id="rId16"/>
  </p:handoutMasterIdLst>
  <p:sldIdLst>
    <p:sldId id="332" r:id="rId7"/>
    <p:sldId id="335" r:id="rId8"/>
    <p:sldId id="336" r:id="rId9"/>
    <p:sldId id="337" r:id="rId10"/>
    <p:sldId id="338" r:id="rId11"/>
    <p:sldId id="339" r:id="rId12"/>
    <p:sldId id="349" r:id="rId13"/>
    <p:sldId id="333" r:id="rId14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1BD"/>
    <a:srgbClr val="383838"/>
    <a:srgbClr val="002B49"/>
    <a:srgbClr val="E5ECEB"/>
    <a:srgbClr val="95D600"/>
    <a:srgbClr val="FF6B00"/>
    <a:srgbClr val="00C1DE"/>
    <a:srgbClr val="FFC600"/>
    <a:srgbClr val="FF6900"/>
    <a:srgbClr val="93E5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84F90AB-7901-4FF9-8E77-61BC870AF625}" v="2" dt="2019-07-31T07:29:58.315"/>
  </p1510:revLst>
</p1510:revInfo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3041" autoAdjust="0"/>
  </p:normalViewPr>
  <p:slideViewPr>
    <p:cSldViewPr snapToGrid="0">
      <p:cViewPr varScale="1">
        <p:scale>
          <a:sx n="95" d="100"/>
          <a:sy n="95" d="100"/>
        </p:scale>
        <p:origin x="1158" y="6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5/10/relationships/revisionInfo" Target="revisionInfo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1.xml"/><Relationship Id="rId11" Type="http://schemas.openxmlformats.org/officeDocument/2006/relationships/slide" Target="slides/slide5.xml"/><Relationship Id="rId5" Type="http://schemas.openxmlformats.org/officeDocument/2006/relationships/customXml" Target="../customXml/item5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4.xml"/><Relationship Id="rId19" Type="http://schemas.openxmlformats.org/officeDocument/2006/relationships/theme" Target="theme/theme1.xml"/><Relationship Id="rId4" Type="http://schemas.openxmlformats.org/officeDocument/2006/relationships/customXml" Target="../customXml/item4.xml"/><Relationship Id="rId9" Type="http://schemas.openxmlformats.org/officeDocument/2006/relationships/slide" Target="slides/slide3.xml"/><Relationship Id="rId14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7B394A5-FD1F-430F-BB3A-F7878AC293E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ABC0BB-F774-4303-9701-003B3E743AF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EB52217F-109B-4561-ACE4-BE073A308A21}" type="datetimeFigureOut">
              <a:rPr lang="en-US" altLang="en-US"/>
              <a:pPr>
                <a:defRPr/>
              </a:pPr>
              <a:t>12/11/2020</a:t>
            </a:fld>
            <a:endParaRPr lang="en-US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3CE605-DAD4-4C64-BE6E-BE3D8E5504A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699187-58AF-4D6B-8526-D5C98A6AF82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79C45C6D-DBFC-4B67-A8DE-9C2360ACC98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5318220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97C0424-39BA-4205-9510-7D8372B40FA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0861BC-4E89-4909-9F41-7A6E20183733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5B25F150-DB0B-4758-AFA9-222A6E446235}" type="datetimeFigureOut">
              <a:rPr lang="en-US" altLang="en-US"/>
              <a:pPr>
                <a:defRPr/>
              </a:pPr>
              <a:t>12/11/2020</a:t>
            </a:fld>
            <a:endParaRPr lang="en-US" alt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D5B20C51-CC4D-4C34-9C63-92F50CE02E9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DAC138B7-E2A5-4B5D-ADC2-E53A511B52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A61A1A-4481-471C-A253-BE997586AA0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C0DDD9-A1C6-46BA-89ED-AF0DD26726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3B16354E-6974-4833-AB87-3220A0835E8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7675800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ts val="6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862744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This lesson could run straight on from Lesson 6 and be a good way for Learners to test their </a:t>
            </a:r>
            <a:r>
              <a:rPr lang="en-GB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Bit:Bots</a:t>
            </a:r>
            <a:endParaRPr lang="en-GB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858978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Show Learners how to correctly mount the pen holder and adjust it for best use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806226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Discuses sequence and iteration as two key programming constructs</a:t>
            </a:r>
          </a:p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Remind Learners of the limited memory space within the </a:t>
            </a:r>
            <a:r>
              <a:rPr lang="en-GB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micro:bit</a:t>
            </a: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(16k)</a:t>
            </a:r>
          </a:p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Get them to consider why iteration my help save memory space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535579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Ensure Learners are aware of the concept of count controlled loops and conditional loops and when you might use these.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827585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Get Learners to use their pen holder to draw set shapes</a:t>
            </a:r>
          </a:p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Remind them of The PIMM methodology and to look back at the lesson on motors</a:t>
            </a:r>
          </a:p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 key point here is for Learners to try to figure out how to turn a specific angle using power and time.  </a:t>
            </a:r>
          </a:p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There is no correct answer here as it is dependent on floor material and battery charge though 600 for 400ms in the previous demo did a 180 turn on a tiled floor and 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 speed of 600 and turn of 200ms is about 90deg and 600 @100ms is about 45 degrees so this works out at roughly 2.2ms per degree but this is very battery and floor material dependent</a:t>
            </a:r>
          </a:p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 slower you turn the more precise you can be</a:t>
            </a:r>
          </a:p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Learners will have to apply trial and error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817407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Introduce the Task and Activity sheet</a:t>
            </a:r>
          </a:p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Support an encourage Learners to attempt Stretch Task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518846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>
            <a:extLst>
              <a:ext uri="{FF2B5EF4-FFF2-40B4-BE49-F238E27FC236}">
                <a16:creationId xmlns:a16="http://schemas.microsoft.com/office/drawing/2014/main" id="{6D848DF0-097D-4560-9447-592EE2B146F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67"/>
          <a:stretch>
            <a:fillRect/>
          </a:stretch>
        </p:blipFill>
        <p:spPr bwMode="auto">
          <a:xfrm>
            <a:off x="0" y="0"/>
            <a:ext cx="122523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358EDEA1-0DE3-4FC1-BD43-3AA9652E3E3A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37477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8B2A1FB-5F08-4983-827C-7406A849E900}"/>
              </a:ext>
            </a:extLst>
          </p:cNvPr>
          <p:cNvSpPr/>
          <p:nvPr userDrawn="1"/>
        </p:nvSpPr>
        <p:spPr>
          <a:xfrm>
            <a:off x="3413126" y="4835525"/>
            <a:ext cx="3828922" cy="952500"/>
          </a:xfrm>
          <a:prstGeom prst="rect">
            <a:avLst/>
          </a:prstGeom>
          <a:solidFill>
            <a:schemeClr val="accent3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A4BEA0D-7E19-4ECC-A868-BDD295C3C5AD}"/>
              </a:ext>
            </a:extLst>
          </p:cNvPr>
          <p:cNvSpPr/>
          <p:nvPr userDrawn="1"/>
        </p:nvSpPr>
        <p:spPr>
          <a:xfrm rot="5400000">
            <a:off x="9135998" y="3897249"/>
            <a:ext cx="955675" cy="4743577"/>
          </a:xfrm>
          <a:prstGeom prst="rect">
            <a:avLst/>
          </a:prstGeom>
          <a:solidFill>
            <a:schemeClr val="accent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A52877D-AFFE-4F87-98A7-0F60ACE3A468}"/>
              </a:ext>
            </a:extLst>
          </p:cNvPr>
          <p:cNvSpPr/>
          <p:nvPr userDrawn="1"/>
        </p:nvSpPr>
        <p:spPr>
          <a:xfrm rot="5400000">
            <a:off x="7239000" y="73026"/>
            <a:ext cx="3798887" cy="5726112"/>
          </a:xfrm>
          <a:prstGeom prst="rect">
            <a:avLst/>
          </a:prstGeom>
          <a:solidFill>
            <a:schemeClr val="accent5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  <p:pic>
        <p:nvPicPr>
          <p:cNvPr id="16" name="Picture 16">
            <a:extLst>
              <a:ext uri="{FF2B5EF4-FFF2-40B4-BE49-F238E27FC236}">
                <a16:creationId xmlns:a16="http://schemas.microsoft.com/office/drawing/2014/main" id="{DF830758-099E-403E-BA65-CFA5270CF82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75" y="1206500"/>
            <a:ext cx="2239963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14">
            <a:extLst>
              <a:ext uri="{FF2B5EF4-FFF2-40B4-BE49-F238E27FC236}">
                <a16:creationId xmlns:a16="http://schemas.microsoft.com/office/drawing/2014/main" id="{1F8231B9-154D-4155-9D0E-202BE47E2A4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707" y="0"/>
            <a:ext cx="12161838" cy="695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7426906" y="5958086"/>
            <a:ext cx="4264272" cy="295077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2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7426906" y="6267966"/>
            <a:ext cx="4264272" cy="301109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26" name="Title 1"/>
          <p:cNvSpPr>
            <a:spLocks noGrp="1"/>
          </p:cNvSpPr>
          <p:nvPr>
            <p:ph type="title"/>
          </p:nvPr>
        </p:nvSpPr>
        <p:spPr>
          <a:xfrm>
            <a:off x="6649606" y="2071010"/>
            <a:ext cx="5045507" cy="1556425"/>
          </a:xfrm>
        </p:spPr>
        <p:txBody>
          <a:bodyPr anchor="ctr" anchorCtr="0"/>
          <a:lstStyle>
            <a:lvl1pPr algn="r">
              <a:lnSpc>
                <a:spcPct val="85000"/>
              </a:lnSpc>
              <a:defRPr sz="55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7426906" y="1652709"/>
            <a:ext cx="4268207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Subtitle 2"/>
          <p:cNvSpPr>
            <a:spLocks noGrp="1"/>
          </p:cNvSpPr>
          <p:nvPr>
            <p:ph type="subTitle" idx="1"/>
          </p:nvPr>
        </p:nvSpPr>
        <p:spPr>
          <a:xfrm>
            <a:off x="6654335" y="3590524"/>
            <a:ext cx="5040778" cy="739253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28667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Slide w/ S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492125" y="1237785"/>
            <a:ext cx="11180867" cy="459520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1pPr>
            <a:lvl2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4pPr>
            <a:lvl5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925796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3E00537-4172-4053-A616-87E429C679AC}"/>
              </a:ext>
            </a:extLst>
          </p:cNvPr>
          <p:cNvCxnSpPr>
            <a:cxnSpLocks/>
          </p:cNvCxnSpPr>
          <p:nvPr userDrawn="1"/>
        </p:nvCxnSpPr>
        <p:spPr>
          <a:xfrm>
            <a:off x="6096000" y="1662113"/>
            <a:ext cx="0" cy="447357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sz="2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131"/>
          <p:cNvSpPr>
            <a:spLocks noGrp="1"/>
          </p:cNvSpPr>
          <p:nvPr>
            <p:ph type="body" sz="quarter" idx="16"/>
          </p:nvPr>
        </p:nvSpPr>
        <p:spPr>
          <a:xfrm>
            <a:off x="492125" y="1620481"/>
            <a:ext cx="5332942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9"/>
          </p:nvPr>
        </p:nvSpPr>
        <p:spPr>
          <a:xfrm>
            <a:off x="492125" y="2361952"/>
            <a:ext cx="5332941" cy="3605743"/>
          </a:xfrm>
        </p:spPr>
        <p:txBody>
          <a:bodyPr/>
          <a:lstStyle>
            <a:lvl1pPr marL="342900" indent="-342900" algn="just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131"/>
          <p:cNvSpPr>
            <a:spLocks noGrp="1"/>
          </p:cNvSpPr>
          <p:nvPr>
            <p:ph type="body" sz="quarter" idx="18"/>
          </p:nvPr>
        </p:nvSpPr>
        <p:spPr>
          <a:xfrm>
            <a:off x="6341534" y="1620481"/>
            <a:ext cx="5332942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21"/>
          </p:nvPr>
        </p:nvSpPr>
        <p:spPr>
          <a:xfrm>
            <a:off x="6339947" y="2361951"/>
            <a:ext cx="5332941" cy="3605743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915571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6">
            <a:extLst>
              <a:ext uri="{FF2B5EF4-FFF2-40B4-BE49-F238E27FC236}">
                <a16:creationId xmlns:a16="http://schemas.microsoft.com/office/drawing/2014/main" id="{68E74E5E-FCF5-49A9-B64D-DF3149C4A4D3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4148138" y="1754188"/>
            <a:ext cx="3903662" cy="4305300"/>
            <a:chOff x="3706307" y="1883391"/>
            <a:chExt cx="3803176" cy="4472959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9795D2F-D322-4144-8DA8-55D6A294274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706307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0B4D2EAD-40A5-4C0B-900F-916EB19FF74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509483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492789" y="2373786"/>
            <a:ext cx="3359281" cy="3605945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defRPr>
                <a:solidFill>
                  <a:srgbClr val="383838"/>
                </a:solidFill>
              </a:defRPr>
            </a:lvl3pPr>
            <a:lvl4pPr>
              <a:defRPr>
                <a:solidFill>
                  <a:srgbClr val="383838"/>
                </a:solidFill>
              </a:defRPr>
            </a:lvl4pPr>
            <a:lvl5pP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0" name="Text Placeholder 131"/>
          <p:cNvSpPr>
            <a:spLocks noGrp="1"/>
          </p:cNvSpPr>
          <p:nvPr>
            <p:ph type="body" sz="quarter" idx="16"/>
          </p:nvPr>
        </p:nvSpPr>
        <p:spPr>
          <a:xfrm>
            <a:off x="492125" y="1611050"/>
            <a:ext cx="3359945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idx="17"/>
          </p:nvPr>
        </p:nvSpPr>
        <p:spPr>
          <a:xfrm>
            <a:off x="4444207" y="2373786"/>
            <a:ext cx="3359281" cy="3605945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idx="18"/>
          </p:nvPr>
        </p:nvSpPr>
        <p:spPr>
          <a:xfrm>
            <a:off x="8300113" y="2373786"/>
            <a:ext cx="3359281" cy="3605945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" name="Text Placeholder 131"/>
          <p:cNvSpPr>
            <a:spLocks noGrp="1"/>
          </p:cNvSpPr>
          <p:nvPr>
            <p:ph type="body" sz="quarter" idx="19"/>
          </p:nvPr>
        </p:nvSpPr>
        <p:spPr>
          <a:xfrm>
            <a:off x="4419997" y="1611050"/>
            <a:ext cx="3359945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31"/>
          <p:cNvSpPr>
            <a:spLocks noGrp="1"/>
          </p:cNvSpPr>
          <p:nvPr>
            <p:ph type="body" sz="quarter" idx="20"/>
          </p:nvPr>
        </p:nvSpPr>
        <p:spPr>
          <a:xfrm>
            <a:off x="8299449" y="1611050"/>
            <a:ext cx="3359945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411779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slide with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6">
            <a:extLst>
              <a:ext uri="{FF2B5EF4-FFF2-40B4-BE49-F238E27FC236}">
                <a16:creationId xmlns:a16="http://schemas.microsoft.com/office/drawing/2014/main" id="{53D234CD-759F-4F63-8BAE-5EF83F4A80C7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4148138" y="1625600"/>
            <a:ext cx="3903662" cy="4305300"/>
            <a:chOff x="3706307" y="1883391"/>
            <a:chExt cx="3803176" cy="4472959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8285B74-8217-47D6-B1F9-41EF8437505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706307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1DA9028-E80A-4D10-A238-5C9D0856985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509483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31"/>
          <p:cNvSpPr>
            <a:spLocks noGrp="1"/>
          </p:cNvSpPr>
          <p:nvPr>
            <p:ph type="body" sz="quarter" idx="16"/>
          </p:nvPr>
        </p:nvSpPr>
        <p:spPr>
          <a:xfrm>
            <a:off x="492125" y="1562924"/>
            <a:ext cx="3359945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31"/>
          <p:cNvSpPr>
            <a:spLocks noGrp="1"/>
          </p:cNvSpPr>
          <p:nvPr>
            <p:ph type="body" sz="quarter" idx="17"/>
          </p:nvPr>
        </p:nvSpPr>
        <p:spPr>
          <a:xfrm>
            <a:off x="4416027" y="1569937"/>
            <a:ext cx="3359945" cy="560696"/>
          </a:xfrm>
        </p:spPr>
        <p:txBody>
          <a:bodyPr anchor="b" anchorCtr="0"/>
          <a:lstStyle>
            <a:lvl1pPr marL="0" indent="0">
              <a:buClr>
                <a:schemeClr val="accent1"/>
              </a:buClr>
              <a:buNone/>
              <a:defRPr lang="en-US" sz="2400" b="1" kern="1200" dirty="0" smtClean="0">
                <a:solidFill>
                  <a:schemeClr val="accent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131"/>
          <p:cNvSpPr>
            <a:spLocks noGrp="1"/>
          </p:cNvSpPr>
          <p:nvPr>
            <p:ph type="body" sz="quarter" idx="18"/>
          </p:nvPr>
        </p:nvSpPr>
        <p:spPr>
          <a:xfrm>
            <a:off x="8306264" y="1569937"/>
            <a:ext cx="3359945" cy="560696"/>
          </a:xfrm>
        </p:spPr>
        <p:txBody>
          <a:bodyPr anchor="b" anchorCtr="0"/>
          <a:lstStyle>
            <a:lvl1pPr marL="0" indent="0">
              <a:buClr>
                <a:schemeClr val="accent1"/>
              </a:buClr>
              <a:buNone/>
              <a:defRPr lang="en-US" sz="2400" b="1" kern="1200" dirty="0" smtClean="0">
                <a:solidFill>
                  <a:schemeClr val="accent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9"/>
          </p:nvPr>
        </p:nvSpPr>
        <p:spPr>
          <a:xfrm>
            <a:off x="492125" y="2323016"/>
            <a:ext cx="3359945" cy="3608590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20"/>
          </p:nvPr>
        </p:nvSpPr>
        <p:spPr>
          <a:xfrm>
            <a:off x="4416027" y="2323016"/>
            <a:ext cx="3359548" cy="3608387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21"/>
          </p:nvPr>
        </p:nvSpPr>
        <p:spPr>
          <a:xfrm>
            <a:off x="8306264" y="2323016"/>
            <a:ext cx="3360274" cy="3608387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916572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l_narrow_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505B7A5-C1F7-41D3-815C-A3728D81DBDD}"/>
              </a:ext>
            </a:extLst>
          </p:cNvPr>
          <p:cNvCxnSpPr>
            <a:cxnSpLocks/>
          </p:cNvCxnSpPr>
          <p:nvPr userDrawn="1"/>
        </p:nvCxnSpPr>
        <p:spPr>
          <a:xfrm>
            <a:off x="3233738" y="1631950"/>
            <a:ext cx="0" cy="408622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idx="1"/>
          </p:nvPr>
        </p:nvSpPr>
        <p:spPr>
          <a:xfrm>
            <a:off x="492789" y="1631112"/>
            <a:ext cx="2606011" cy="4086426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1"/>
          </p:nvPr>
        </p:nvSpPr>
        <p:spPr>
          <a:xfrm>
            <a:off x="3416035" y="1631112"/>
            <a:ext cx="8256853" cy="4086426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5218103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C41881F-8B1A-4F78-926D-54E8F515C458}"/>
              </a:ext>
            </a:extLst>
          </p:cNvPr>
          <p:cNvCxnSpPr>
            <a:cxnSpLocks/>
          </p:cNvCxnSpPr>
          <p:nvPr userDrawn="1"/>
        </p:nvCxnSpPr>
        <p:spPr>
          <a:xfrm>
            <a:off x="8932863" y="1746250"/>
            <a:ext cx="0" cy="408622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5"/>
          </p:nvPr>
        </p:nvSpPr>
        <p:spPr>
          <a:xfrm>
            <a:off x="9037638" y="1746560"/>
            <a:ext cx="2635250" cy="4086428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quarter" idx="21"/>
          </p:nvPr>
        </p:nvSpPr>
        <p:spPr>
          <a:xfrm>
            <a:off x="492125" y="1746250"/>
            <a:ext cx="8335964" cy="4086225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803673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tex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3354388" y="1671610"/>
            <a:ext cx="2606675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04" name="Picture Placeholder 5"/>
          <p:cNvSpPr>
            <a:spLocks noGrp="1"/>
          </p:cNvSpPr>
          <p:nvPr>
            <p:ph type="pic" sz="quarter" idx="18"/>
          </p:nvPr>
        </p:nvSpPr>
        <p:spPr>
          <a:xfrm>
            <a:off x="3354388" y="3809037"/>
            <a:ext cx="2606675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05" name="Picture Placeholder 5"/>
          <p:cNvSpPr>
            <a:spLocks noGrp="1"/>
          </p:cNvSpPr>
          <p:nvPr>
            <p:ph type="pic" sz="quarter" idx="19"/>
          </p:nvPr>
        </p:nvSpPr>
        <p:spPr>
          <a:xfrm>
            <a:off x="9066213" y="1671610"/>
            <a:ext cx="2606675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06" name="Picture Placeholder 5"/>
          <p:cNvSpPr>
            <a:spLocks noGrp="1"/>
          </p:cNvSpPr>
          <p:nvPr>
            <p:ph type="pic" sz="quarter" idx="20"/>
          </p:nvPr>
        </p:nvSpPr>
        <p:spPr>
          <a:xfrm>
            <a:off x="9066213" y="3809037"/>
            <a:ext cx="2606675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492125" y="1671610"/>
            <a:ext cx="2606675" cy="4086225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01738" indent="-17303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220216" y="1671610"/>
            <a:ext cx="2606675" cy="4086225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01738" indent="-17303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0067275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with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492789" y="1671612"/>
            <a:ext cx="5467744" cy="4086426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0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6211237" y="1671610"/>
            <a:ext cx="5461651" cy="4086427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91806688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Sld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able Placeholder 3"/>
          <p:cNvSpPr>
            <a:spLocks noGrp="1"/>
          </p:cNvSpPr>
          <p:nvPr>
            <p:ph type="tbl" sz="quarter" idx="13"/>
          </p:nvPr>
        </p:nvSpPr>
        <p:spPr>
          <a:xfrm>
            <a:off x="492789" y="1536022"/>
            <a:ext cx="11180867" cy="4087104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noProof="0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396299355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089110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>
            <a:extLst>
              <a:ext uri="{FF2B5EF4-FFF2-40B4-BE49-F238E27FC236}">
                <a16:creationId xmlns:a16="http://schemas.microsoft.com/office/drawing/2014/main" id="{7E5033D9-3668-4017-A592-1CF34695B2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45C7479-AFA1-44A4-A0E2-206B7FC5D44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358EDEA1-0DE3-4FC1-BD43-3AA9652E3E3A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37477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8B2A1FB-5F08-4983-827C-7406A849E900}"/>
              </a:ext>
            </a:extLst>
          </p:cNvPr>
          <p:cNvSpPr/>
          <p:nvPr userDrawn="1"/>
        </p:nvSpPr>
        <p:spPr>
          <a:xfrm>
            <a:off x="3413126" y="4835525"/>
            <a:ext cx="3828922" cy="952500"/>
          </a:xfrm>
          <a:prstGeom prst="rect">
            <a:avLst/>
          </a:prstGeom>
          <a:solidFill>
            <a:schemeClr val="accent3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A4BEA0D-7E19-4ECC-A868-BDD295C3C5AD}"/>
              </a:ext>
            </a:extLst>
          </p:cNvPr>
          <p:cNvSpPr/>
          <p:nvPr userDrawn="1"/>
        </p:nvSpPr>
        <p:spPr>
          <a:xfrm rot="5400000">
            <a:off x="9135998" y="3897249"/>
            <a:ext cx="955675" cy="4743577"/>
          </a:xfrm>
          <a:prstGeom prst="rect">
            <a:avLst/>
          </a:prstGeom>
          <a:solidFill>
            <a:schemeClr val="accent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A52877D-AFFE-4F87-98A7-0F60ACE3A468}"/>
              </a:ext>
            </a:extLst>
          </p:cNvPr>
          <p:cNvSpPr/>
          <p:nvPr userDrawn="1"/>
        </p:nvSpPr>
        <p:spPr>
          <a:xfrm rot="5400000">
            <a:off x="7239000" y="73026"/>
            <a:ext cx="3798887" cy="5726112"/>
          </a:xfrm>
          <a:prstGeom prst="rect">
            <a:avLst/>
          </a:prstGeom>
          <a:solidFill>
            <a:schemeClr val="accent5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  <p:pic>
        <p:nvPicPr>
          <p:cNvPr id="29" name="Picture 16">
            <a:extLst>
              <a:ext uri="{FF2B5EF4-FFF2-40B4-BE49-F238E27FC236}">
                <a16:creationId xmlns:a16="http://schemas.microsoft.com/office/drawing/2014/main" id="{DF830758-099E-403E-BA65-CFA5270CF82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75" y="1206500"/>
            <a:ext cx="2239963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14">
            <a:extLst>
              <a:ext uri="{FF2B5EF4-FFF2-40B4-BE49-F238E27FC236}">
                <a16:creationId xmlns:a16="http://schemas.microsoft.com/office/drawing/2014/main" id="{1F8231B9-154D-4155-9D0E-202BE47E2A4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990" y="-948607"/>
            <a:ext cx="12161838" cy="695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7426906" y="5958086"/>
            <a:ext cx="4264272" cy="295077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3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7426906" y="6267966"/>
            <a:ext cx="4264272" cy="301109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33" name="Title 1"/>
          <p:cNvSpPr>
            <a:spLocks noGrp="1"/>
          </p:cNvSpPr>
          <p:nvPr>
            <p:ph type="title"/>
          </p:nvPr>
        </p:nvSpPr>
        <p:spPr>
          <a:xfrm>
            <a:off x="6649606" y="2071010"/>
            <a:ext cx="5045507" cy="1556425"/>
          </a:xfrm>
        </p:spPr>
        <p:txBody>
          <a:bodyPr anchor="ctr" anchorCtr="0"/>
          <a:lstStyle>
            <a:lvl1pPr algn="r">
              <a:lnSpc>
                <a:spcPct val="85000"/>
              </a:lnSpc>
              <a:defRPr sz="55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7426906" y="1652709"/>
            <a:ext cx="4268207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Subtitle 2"/>
          <p:cNvSpPr>
            <a:spLocks noGrp="1"/>
          </p:cNvSpPr>
          <p:nvPr>
            <p:ph type="subTitle" idx="1"/>
          </p:nvPr>
        </p:nvSpPr>
        <p:spPr>
          <a:xfrm>
            <a:off x="6654335" y="3590524"/>
            <a:ext cx="5040778" cy="739253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115347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Slide for Full Width U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7857445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losing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6">
            <a:extLst>
              <a:ext uri="{FF2B5EF4-FFF2-40B4-BE49-F238E27FC236}">
                <a16:creationId xmlns:a16="http://schemas.microsoft.com/office/drawing/2014/main" id="{AECFDFC3-E8F8-4A3B-A7B5-C494553698E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92125" y="6430963"/>
            <a:ext cx="917575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fld id="{5593C93C-1E5D-4C19-8510-510953C83CCF}" type="slidenum"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 typeface="Arial" charset="0"/>
                <a:buNone/>
                <a:tabLst/>
                <a:defRPr/>
              </a:pPr>
              <a:t>‹#›</a:t>
            </a:fld>
            <a:endParaRPr kumimoji="0" lang="en-US" altLang="en-US" sz="10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11EA66-8035-4072-B874-ABE710416AF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757182" y="6432905"/>
            <a:ext cx="917575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fld id="{705691CA-1385-4202-BB32-7980FD0D4BC4}" type="slidenum"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 typeface="Arial" charset="0"/>
                <a:buNone/>
                <a:tabLst/>
                <a:defRPr/>
              </a:pPr>
              <a:t>‹#›</a:t>
            </a:fld>
            <a:endParaRPr kumimoji="0" lang="en-US" altLang="en-US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C7212D-F60C-4C2D-A508-E9F1C351B12C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114791" y="536644"/>
            <a:ext cx="4403725" cy="56323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Thank You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Danke</a:t>
            </a:r>
            <a:endParaRPr kumimoji="0" lang="en-US" altLang="en-US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Merci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谢谢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ありがとう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Gracias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Kiitos</a:t>
            </a:r>
            <a:endParaRPr kumimoji="0" lang="en-US" altLang="en-US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cs typeface="+mn-cs"/>
              </a:rPr>
              <a:t>감사합니다</a:t>
            </a:r>
            <a:endParaRPr kumimoji="0" lang="ko-KR" altLang="en-US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i-in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Mangal" panose="02040503050203030202" pitchFamily="18" charset="0"/>
              </a:rPr>
              <a:t>धन्यवाद</a:t>
            </a:r>
            <a:endParaRPr kumimoji="0" lang="en-US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e-IL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Arial" panose="020B0604020202020204" pitchFamily="34" charset="0"/>
              </a:rPr>
              <a:t>תודה</a:t>
            </a:r>
            <a:endParaRPr kumimoji="0" lang="hi-in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Mangal" panose="02040503050203030202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2B5F482-A1DF-47CF-A799-587634BE9938}"/>
              </a:ext>
            </a:extLst>
          </p:cNvPr>
          <p:cNvSpPr/>
          <p:nvPr userDrawn="1"/>
        </p:nvSpPr>
        <p:spPr>
          <a:xfrm>
            <a:off x="10683875" y="5937250"/>
            <a:ext cx="1095375" cy="6826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74530B3-2C71-47A4-BAB2-78A35EAF1A5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482271" y="3123385"/>
            <a:ext cx="4201604" cy="611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89099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losing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6"/>
          <p:cNvSpPr txBox="1">
            <a:spLocks noChangeArrowheads="1"/>
          </p:cNvSpPr>
          <p:nvPr userDrawn="1"/>
        </p:nvSpPr>
        <p:spPr bwMode="auto">
          <a:xfrm>
            <a:off x="492125" y="6430963"/>
            <a:ext cx="917575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fld id="{EF865F52-F038-9143-B10F-EC315F327B49}" type="slidenum"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 typeface="Arial" charset="0"/>
                <a:buNone/>
                <a:tabLst/>
                <a:defRPr/>
              </a:pPr>
              <a:t>‹#›</a:t>
            </a:fld>
            <a:endParaRPr kumimoji="0" lang="en-US" altLang="en-US" sz="10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3" name="TextBox 2"/>
          <p:cNvSpPr txBox="1">
            <a:spLocks noChangeArrowheads="1"/>
          </p:cNvSpPr>
          <p:nvPr userDrawn="1"/>
        </p:nvSpPr>
        <p:spPr bwMode="auto">
          <a:xfrm>
            <a:off x="492125" y="6430963"/>
            <a:ext cx="917575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fld id="{223CA994-01FB-B24C-A927-7E3417958BAD}" type="slidenum"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 typeface="Arial" charset="0"/>
                <a:buNone/>
                <a:tabLst/>
                <a:defRPr/>
              </a:pPr>
              <a:t>‹#›</a:t>
            </a:fld>
            <a:endParaRPr kumimoji="0" lang="en-US" altLang="en-US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10683875" y="5937250"/>
            <a:ext cx="1095375" cy="6826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 userDrawn="1"/>
        </p:nvSpPr>
        <p:spPr bwMode="auto">
          <a:xfrm>
            <a:off x="728663" y="4800600"/>
            <a:ext cx="543242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x-none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The Arm trademarks featured in this presentation are registered trademarks or trademarks of Arm Limited (or its subsidiaries) in the US and/or elsewhere.  All rights reserved.  All other marks featured may be trademarks of their respective owners.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altLang="x-none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altLang="x-none" sz="12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www.arm.com</a:t>
            </a:r>
            <a:r>
              <a:rPr kumimoji="0" lang="en-US" altLang="x-none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/company/policies/trademarks</a:t>
            </a:r>
          </a:p>
        </p:txBody>
      </p:sp>
      <p:sp>
        <p:nvSpPr>
          <p:cNvPr id="9" name="TextBox 20"/>
          <p:cNvSpPr txBox="1">
            <a:spLocks noChangeArrowheads="1"/>
          </p:cNvSpPr>
          <p:nvPr userDrawn="1"/>
        </p:nvSpPr>
        <p:spPr bwMode="auto">
          <a:xfrm>
            <a:off x="804863" y="6430963"/>
            <a:ext cx="8350250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© 2018 Arm Limited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CE9EDFC-9DD0-4ADC-9DE6-C6516087E64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860962" y="3123385"/>
            <a:ext cx="4201604" cy="611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19621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Subtitle and Content altern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CBF7399-A5A6-45BA-979D-565957665B70}"/>
              </a:ext>
            </a:extLst>
          </p:cNvPr>
          <p:cNvSpPr/>
          <p:nvPr userDrawn="1"/>
        </p:nvSpPr>
        <p:spPr>
          <a:xfrm>
            <a:off x="0" y="0"/>
            <a:ext cx="12192000" cy="59674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ADA842-6E77-49F5-886C-490811425F6D}"/>
              </a:ext>
            </a:extLst>
          </p:cNvPr>
          <p:cNvSpPr/>
          <p:nvPr userDrawn="1"/>
        </p:nvSpPr>
        <p:spPr>
          <a:xfrm>
            <a:off x="-15875" y="0"/>
            <a:ext cx="12192000" cy="59674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EED0DA2-9043-4185-9741-3FE4180093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82461" y="5720754"/>
            <a:ext cx="5800089" cy="1137247"/>
          </a:xfrm>
          <a:custGeom>
            <a:avLst/>
            <a:gdLst>
              <a:gd name="connsiteX0" fmla="*/ 1969769 w 5800089"/>
              <a:gd name="connsiteY0" fmla="*/ 0 h 1137247"/>
              <a:gd name="connsiteX1" fmla="*/ 5800089 w 5800089"/>
              <a:gd name="connsiteY1" fmla="*/ 0 h 1137247"/>
              <a:gd name="connsiteX2" fmla="*/ 3830319 w 5800089"/>
              <a:gd name="connsiteY2" fmla="*/ 1137247 h 1137247"/>
              <a:gd name="connsiteX3" fmla="*/ 0 w 5800089"/>
              <a:gd name="connsiteY3" fmla="*/ 1137247 h 1137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00089" h="1137247">
                <a:moveTo>
                  <a:pt x="1969769" y="0"/>
                </a:moveTo>
                <a:lnTo>
                  <a:pt x="5800089" y="0"/>
                </a:lnTo>
                <a:lnTo>
                  <a:pt x="3830319" y="1137247"/>
                </a:lnTo>
                <a:lnTo>
                  <a:pt x="0" y="1137247"/>
                </a:lnTo>
                <a:close/>
              </a:path>
            </a:pathLst>
          </a:cu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idx="1"/>
          </p:nvPr>
        </p:nvSpPr>
        <p:spPr>
          <a:xfrm>
            <a:off x="490435" y="1666160"/>
            <a:ext cx="11180867" cy="3619578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chemeClr val="bg1"/>
              </a:buClr>
              <a:buFont typeface="Arial" charset="0"/>
              <a:buChar char="•"/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895429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>
            <a:extLst>
              <a:ext uri="{FF2B5EF4-FFF2-40B4-BE49-F238E27FC236}">
                <a16:creationId xmlns:a16="http://schemas.microsoft.com/office/drawing/2014/main" id="{25C61611-3300-41F4-84AB-94B0AEB16E0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"/>
          <a:stretch>
            <a:fillRect/>
          </a:stretch>
        </p:blipFill>
        <p:spPr bwMode="auto">
          <a:xfrm>
            <a:off x="0" y="0"/>
            <a:ext cx="12225338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349E85A-37F4-4B10-9CEF-826A13263882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358EDEA1-0DE3-4FC1-BD43-3AA9652E3E3A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37477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8B2A1FB-5F08-4983-827C-7406A849E900}"/>
              </a:ext>
            </a:extLst>
          </p:cNvPr>
          <p:cNvSpPr/>
          <p:nvPr userDrawn="1"/>
        </p:nvSpPr>
        <p:spPr>
          <a:xfrm>
            <a:off x="3413126" y="4835525"/>
            <a:ext cx="3828922" cy="952500"/>
          </a:xfrm>
          <a:prstGeom prst="rect">
            <a:avLst/>
          </a:prstGeom>
          <a:solidFill>
            <a:schemeClr val="accent3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A4BEA0D-7E19-4ECC-A868-BDD295C3C5AD}"/>
              </a:ext>
            </a:extLst>
          </p:cNvPr>
          <p:cNvSpPr/>
          <p:nvPr userDrawn="1"/>
        </p:nvSpPr>
        <p:spPr>
          <a:xfrm rot="5400000">
            <a:off x="9135998" y="3897249"/>
            <a:ext cx="955675" cy="4743577"/>
          </a:xfrm>
          <a:prstGeom prst="rect">
            <a:avLst/>
          </a:prstGeom>
          <a:solidFill>
            <a:schemeClr val="accent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A52877D-AFFE-4F87-98A7-0F60ACE3A468}"/>
              </a:ext>
            </a:extLst>
          </p:cNvPr>
          <p:cNvSpPr/>
          <p:nvPr userDrawn="1"/>
        </p:nvSpPr>
        <p:spPr>
          <a:xfrm rot="5400000">
            <a:off x="7239000" y="73026"/>
            <a:ext cx="3798887" cy="5726112"/>
          </a:xfrm>
          <a:prstGeom prst="rect">
            <a:avLst/>
          </a:prstGeom>
          <a:solidFill>
            <a:schemeClr val="accent5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  <p:pic>
        <p:nvPicPr>
          <p:cNvPr id="29" name="Picture 16">
            <a:extLst>
              <a:ext uri="{FF2B5EF4-FFF2-40B4-BE49-F238E27FC236}">
                <a16:creationId xmlns:a16="http://schemas.microsoft.com/office/drawing/2014/main" id="{DF830758-099E-403E-BA65-CFA5270CF82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75" y="1206500"/>
            <a:ext cx="2239963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14">
            <a:extLst>
              <a:ext uri="{FF2B5EF4-FFF2-40B4-BE49-F238E27FC236}">
                <a16:creationId xmlns:a16="http://schemas.microsoft.com/office/drawing/2014/main" id="{1F8231B9-154D-4155-9D0E-202BE47E2A4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61838" cy="695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7426906" y="5958086"/>
            <a:ext cx="4264272" cy="295077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3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7426906" y="6267966"/>
            <a:ext cx="4264272" cy="301109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33" name="Title 1"/>
          <p:cNvSpPr>
            <a:spLocks noGrp="1"/>
          </p:cNvSpPr>
          <p:nvPr>
            <p:ph type="title"/>
          </p:nvPr>
        </p:nvSpPr>
        <p:spPr>
          <a:xfrm>
            <a:off x="6649606" y="2071010"/>
            <a:ext cx="5045507" cy="1556425"/>
          </a:xfrm>
        </p:spPr>
        <p:txBody>
          <a:bodyPr anchor="ctr" anchorCtr="0"/>
          <a:lstStyle>
            <a:lvl1pPr algn="r">
              <a:lnSpc>
                <a:spcPct val="85000"/>
              </a:lnSpc>
              <a:defRPr sz="55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7426906" y="1652709"/>
            <a:ext cx="4268207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Subtitle 2"/>
          <p:cNvSpPr>
            <a:spLocks noGrp="1"/>
          </p:cNvSpPr>
          <p:nvPr>
            <p:ph type="subTitle" idx="1"/>
          </p:nvPr>
        </p:nvSpPr>
        <p:spPr>
          <a:xfrm>
            <a:off x="6654335" y="3590524"/>
            <a:ext cx="5040778" cy="739253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45203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>
            <a:extLst>
              <a:ext uri="{FF2B5EF4-FFF2-40B4-BE49-F238E27FC236}">
                <a16:creationId xmlns:a16="http://schemas.microsoft.com/office/drawing/2014/main" id="{012829B4-F003-443D-BAAD-D767D7607653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6294006" y="2057639"/>
            <a:ext cx="5045507" cy="1556425"/>
          </a:xfrm>
        </p:spPr>
        <p:txBody>
          <a:bodyPr anchor="ctr" anchorCtr="0"/>
          <a:lstStyle>
            <a:lvl1pPr algn="r">
              <a:lnSpc>
                <a:spcPct val="85000"/>
              </a:lnSpc>
              <a:defRPr sz="55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Subtitle 2"/>
          <p:cNvSpPr>
            <a:spLocks noGrp="1"/>
          </p:cNvSpPr>
          <p:nvPr>
            <p:ph type="subTitle" idx="1"/>
          </p:nvPr>
        </p:nvSpPr>
        <p:spPr>
          <a:xfrm>
            <a:off x="6298735" y="3671282"/>
            <a:ext cx="5040778" cy="739253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2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6294006" y="5562481"/>
            <a:ext cx="5041572" cy="239159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Author</a:t>
            </a:r>
          </a:p>
        </p:txBody>
      </p:sp>
      <p:sp>
        <p:nvSpPr>
          <p:cNvPr id="2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6294006" y="5872361"/>
            <a:ext cx="5041572" cy="239159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7071306" y="1639338"/>
            <a:ext cx="4268207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99C5097-7251-45E1-B2AF-B137762C7DC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4863" y="1731920"/>
            <a:ext cx="4040830" cy="587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8293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Section Divider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4">
            <a:extLst>
              <a:ext uri="{FF2B5EF4-FFF2-40B4-BE49-F238E27FC236}">
                <a16:creationId xmlns:a16="http://schemas.microsoft.com/office/drawing/2014/main" id="{E11C1B9F-CF01-4B19-871A-0E835AC194B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61838" cy="695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62B52B8-B955-4011-BA1B-3F562C2B9721}"/>
              </a:ext>
            </a:extLst>
          </p:cNvPr>
          <p:cNvSpPr/>
          <p:nvPr userDrawn="1"/>
        </p:nvSpPr>
        <p:spPr>
          <a:xfrm>
            <a:off x="9145588" y="0"/>
            <a:ext cx="94456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9C667FE-5F49-4902-BA4E-5F42CE73BF8F}"/>
              </a:ext>
            </a:extLst>
          </p:cNvPr>
          <p:cNvSpPr/>
          <p:nvPr userDrawn="1"/>
        </p:nvSpPr>
        <p:spPr>
          <a:xfrm rot="5400000">
            <a:off x="5618956" y="-781843"/>
            <a:ext cx="954087" cy="12192000"/>
          </a:xfrm>
          <a:prstGeom prst="rect">
            <a:avLst/>
          </a:prstGeom>
          <a:solidFill>
            <a:schemeClr val="accent4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884816" y="2191911"/>
            <a:ext cx="7747119" cy="794604"/>
          </a:xfrm>
        </p:spPr>
        <p:txBody>
          <a:bodyPr/>
          <a:lstStyle>
            <a:lvl1pPr marL="0" indent="0" algn="l">
              <a:buNone/>
              <a:defRPr sz="5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884816" y="3130310"/>
            <a:ext cx="6858000" cy="1033463"/>
          </a:xfrm>
        </p:spPr>
        <p:txBody>
          <a:bodyPr/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Sub header if needed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D1E5EE6-EC60-4F36-8250-F6D27EEE174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82544" y="6335650"/>
            <a:ext cx="2732051" cy="397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797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Section Divider slide">
    <p:bg>
      <p:bgPr>
        <a:solidFill>
          <a:schemeClr val="tx2">
            <a:alpha val="79999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4">
            <a:extLst>
              <a:ext uri="{FF2B5EF4-FFF2-40B4-BE49-F238E27FC236}">
                <a16:creationId xmlns:a16="http://schemas.microsoft.com/office/drawing/2014/main" id="{5B8B71E0-69B2-4405-92A4-A8D4317D90C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61838" cy="695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B01617F-3437-4EA0-9F3A-35641BDCD476}"/>
              </a:ext>
            </a:extLst>
          </p:cNvPr>
          <p:cNvSpPr/>
          <p:nvPr userDrawn="1"/>
        </p:nvSpPr>
        <p:spPr>
          <a:xfrm>
            <a:off x="2473325" y="5788025"/>
            <a:ext cx="5715000" cy="957263"/>
          </a:xfrm>
          <a:prstGeom prst="rect">
            <a:avLst/>
          </a:prstGeom>
          <a:solidFill>
            <a:schemeClr val="accent3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93C7CB8-D0ED-4CBB-A14C-0F5A992AEC32}"/>
              </a:ext>
            </a:extLst>
          </p:cNvPr>
          <p:cNvSpPr/>
          <p:nvPr userDrawn="1"/>
        </p:nvSpPr>
        <p:spPr>
          <a:xfrm rot="5400000">
            <a:off x="8668545" y="3399631"/>
            <a:ext cx="950912" cy="3825875"/>
          </a:xfrm>
          <a:prstGeom prst="rect">
            <a:avLst/>
          </a:prstGeom>
          <a:solidFill>
            <a:schemeClr val="accent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6458DA-6FE5-4EAB-9430-95208E73E3F5}"/>
              </a:ext>
            </a:extLst>
          </p:cNvPr>
          <p:cNvSpPr/>
          <p:nvPr userDrawn="1"/>
        </p:nvSpPr>
        <p:spPr>
          <a:xfrm rot="5400000">
            <a:off x="8661400" y="-395287"/>
            <a:ext cx="2852737" cy="3798888"/>
          </a:xfrm>
          <a:prstGeom prst="rect">
            <a:avLst/>
          </a:prstGeom>
          <a:solidFill>
            <a:schemeClr val="accent5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884816" y="2191911"/>
            <a:ext cx="7747119" cy="794604"/>
          </a:xfrm>
        </p:spPr>
        <p:txBody>
          <a:bodyPr/>
          <a:lstStyle>
            <a:lvl1pPr marL="0" indent="0" algn="l">
              <a:buNone/>
              <a:defRPr sz="5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884816" y="3130310"/>
            <a:ext cx="6858000" cy="1033463"/>
          </a:xfrm>
        </p:spPr>
        <p:txBody>
          <a:bodyPr/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err="1"/>
              <a:t>Subheader</a:t>
            </a:r>
            <a:r>
              <a:rPr lang="en-US"/>
              <a:t> if needed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EFCF160-BBA0-4263-8872-2E8BE7E8326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82544" y="6335650"/>
            <a:ext cx="2732051" cy="397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2380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Section Divider slide">
    <p:bg>
      <p:bgPr>
        <a:solidFill>
          <a:schemeClr val="tx2">
            <a:alpha val="79999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4">
            <a:extLst>
              <a:ext uri="{FF2B5EF4-FFF2-40B4-BE49-F238E27FC236}">
                <a16:creationId xmlns:a16="http://schemas.microsoft.com/office/drawing/2014/main" id="{80CE8D38-A1A3-42B2-A2B4-D2CAD399E6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61838" cy="695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9895B2B-A497-48E9-ADEB-D02F00658322}"/>
              </a:ext>
            </a:extLst>
          </p:cNvPr>
          <p:cNvSpPr/>
          <p:nvPr userDrawn="1"/>
        </p:nvSpPr>
        <p:spPr>
          <a:xfrm rot="5400000">
            <a:off x="8189913" y="1981200"/>
            <a:ext cx="2865438" cy="2859087"/>
          </a:xfrm>
          <a:prstGeom prst="rect">
            <a:avLst/>
          </a:prstGeom>
          <a:solidFill>
            <a:schemeClr val="accent4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E5602E1-3D6F-4250-94C4-9D35DC940925}"/>
              </a:ext>
            </a:extLst>
          </p:cNvPr>
          <p:cNvSpPr/>
          <p:nvPr userDrawn="1"/>
        </p:nvSpPr>
        <p:spPr>
          <a:xfrm rot="5400000">
            <a:off x="7238207" y="70644"/>
            <a:ext cx="952500" cy="2865437"/>
          </a:xfrm>
          <a:prstGeom prst="rect">
            <a:avLst/>
          </a:prstGeom>
          <a:solidFill>
            <a:schemeClr val="accent5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9F608C9-DD55-416C-933C-355A9DCB6145}"/>
              </a:ext>
            </a:extLst>
          </p:cNvPr>
          <p:cNvSpPr/>
          <p:nvPr userDrawn="1"/>
        </p:nvSpPr>
        <p:spPr>
          <a:xfrm>
            <a:off x="2473325" y="4838700"/>
            <a:ext cx="5715000" cy="955675"/>
          </a:xfrm>
          <a:prstGeom prst="rect">
            <a:avLst/>
          </a:prstGeom>
          <a:solidFill>
            <a:schemeClr val="accent3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884816" y="2191911"/>
            <a:ext cx="7747119" cy="794604"/>
          </a:xfrm>
        </p:spPr>
        <p:txBody>
          <a:bodyPr/>
          <a:lstStyle>
            <a:lvl1pPr marL="0" indent="0" algn="l">
              <a:buNone/>
              <a:defRPr sz="5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884816" y="3130310"/>
            <a:ext cx="6858000" cy="1033463"/>
          </a:xfrm>
        </p:spPr>
        <p:txBody>
          <a:bodyPr/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err="1"/>
              <a:t>Subheader</a:t>
            </a:r>
            <a:r>
              <a:rPr lang="en-US"/>
              <a:t> if needed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9B99F94-93C6-4007-A4D0-E71FCE85B90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82544" y="6335650"/>
            <a:ext cx="2732051" cy="397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8820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Section Divider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4">
            <a:extLst>
              <a:ext uri="{FF2B5EF4-FFF2-40B4-BE49-F238E27FC236}">
                <a16:creationId xmlns:a16="http://schemas.microsoft.com/office/drawing/2014/main" id="{C76D8CDB-659F-4586-B25C-B4DE95CC43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61838" cy="695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D1C067D-A19A-479C-9DB4-AD81E6604607}"/>
              </a:ext>
            </a:extLst>
          </p:cNvPr>
          <p:cNvSpPr/>
          <p:nvPr userDrawn="1"/>
        </p:nvSpPr>
        <p:spPr>
          <a:xfrm>
            <a:off x="2473325" y="4838700"/>
            <a:ext cx="5715000" cy="955675"/>
          </a:xfrm>
          <a:prstGeom prst="rect">
            <a:avLst/>
          </a:prstGeom>
          <a:solidFill>
            <a:srgbClr val="FFC600">
              <a:alpha val="7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28ACF3F-3E27-461E-9EDA-788397E79711}"/>
              </a:ext>
            </a:extLst>
          </p:cNvPr>
          <p:cNvSpPr/>
          <p:nvPr userDrawn="1"/>
        </p:nvSpPr>
        <p:spPr>
          <a:xfrm rot="5400000">
            <a:off x="8189913" y="1981200"/>
            <a:ext cx="2865438" cy="2859087"/>
          </a:xfrm>
          <a:prstGeom prst="rect">
            <a:avLst/>
          </a:prstGeom>
          <a:solidFill>
            <a:schemeClr val="accent4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D8FA392-092A-4708-90F0-75F695B65C9A}"/>
              </a:ext>
            </a:extLst>
          </p:cNvPr>
          <p:cNvSpPr/>
          <p:nvPr userDrawn="1"/>
        </p:nvSpPr>
        <p:spPr>
          <a:xfrm rot="5400000">
            <a:off x="7238207" y="70644"/>
            <a:ext cx="952500" cy="2865437"/>
          </a:xfrm>
          <a:prstGeom prst="rect">
            <a:avLst/>
          </a:prstGeom>
          <a:solidFill>
            <a:srgbClr val="FF6900">
              <a:alpha val="7607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884816" y="2191911"/>
            <a:ext cx="7747119" cy="794604"/>
          </a:xfrm>
        </p:spPr>
        <p:txBody>
          <a:bodyPr/>
          <a:lstStyle>
            <a:lvl1pPr marL="0" indent="0" algn="l">
              <a:buNone/>
              <a:defRPr sz="5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884816" y="3130310"/>
            <a:ext cx="6858000" cy="1033463"/>
          </a:xfrm>
        </p:spPr>
        <p:txBody>
          <a:bodyPr/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err="1"/>
              <a:t>Subheader</a:t>
            </a:r>
            <a:r>
              <a:rPr lang="en-US"/>
              <a:t> if needed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5602A8C-9823-4809-982C-93956DD56D7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82544" y="6335650"/>
            <a:ext cx="2732051" cy="397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9609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Slide with TOP level 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05619" y="1248319"/>
            <a:ext cx="11180762" cy="4361361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672783">
              <a:lnSpc>
                <a:spcPct val="100000"/>
              </a:lnSpc>
              <a:spcAft>
                <a:spcPts val="0"/>
              </a:spcAft>
              <a:defRPr>
                <a:solidFill>
                  <a:schemeClr val="tx2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defRPr>
                <a:solidFill>
                  <a:schemeClr val="tx2"/>
                </a:solidFill>
              </a:defRPr>
            </a:lvl3pPr>
            <a:lvl4pPr marL="1293178">
              <a:lnSpc>
                <a:spcPct val="100000"/>
              </a:lnSpc>
              <a:spcAft>
                <a:spcPts val="0"/>
              </a:spcAft>
              <a:defRPr>
                <a:solidFill>
                  <a:schemeClr val="tx2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noProof="0" dirty="0"/>
              <a:t>Click to edit Master text styles with Top Level Bullet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950949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2125" y="295275"/>
            <a:ext cx="11180763" cy="66675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84EB643E-3109-434C-BA97-15D4C8A5EF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2125" y="1479550"/>
            <a:ext cx="11180763" cy="408622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9" name="Picture 8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85C44994-EE29-4E68-942C-33DEE4CDA452}"/>
              </a:ext>
            </a:extLst>
          </p:cNvPr>
          <p:cNvPicPr>
            <a:picLocks noChangeAspect="1"/>
          </p:cNvPicPr>
          <p:nvPr userDrawn="1"/>
        </p:nvPicPr>
        <p:blipFill>
          <a:blip r:embed="rId25"/>
          <a:stretch>
            <a:fillRect/>
          </a:stretch>
        </p:blipFill>
        <p:spPr>
          <a:xfrm>
            <a:off x="9155113" y="6416914"/>
            <a:ext cx="2904881" cy="349690"/>
          </a:xfrm>
          <a:prstGeom prst="rect">
            <a:avLst/>
          </a:prstGeom>
        </p:spPr>
      </p:pic>
      <p:sp>
        <p:nvSpPr>
          <p:cNvPr id="1029" name="TextBox 26"/>
          <p:cNvSpPr txBox="1">
            <a:spLocks noChangeArrowheads="1"/>
          </p:cNvSpPr>
          <p:nvPr userDrawn="1"/>
        </p:nvSpPr>
        <p:spPr bwMode="auto">
          <a:xfrm flipH="1">
            <a:off x="1485798" y="6347664"/>
            <a:ext cx="109203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fld id="{2682C2D1-8EA8-E748-B66F-74D4D53CF8F8}" type="slidenum"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 typeface="Arial" charset="0"/>
                <a:buNone/>
                <a:tabLst/>
                <a:defRPr/>
              </a:pPr>
              <a:t>‹#›</a:t>
            </a:fld>
            <a:endParaRPr kumimoji="0" lang="en-US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AB6087-5F79-4BE7-942A-42714288F3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593207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512" r:id="rId1"/>
    <p:sldLayoutId id="2147485513" r:id="rId2"/>
    <p:sldLayoutId id="2147485514" r:id="rId3"/>
    <p:sldLayoutId id="2147485515" r:id="rId4"/>
    <p:sldLayoutId id="2147485516" r:id="rId5"/>
    <p:sldLayoutId id="2147485517" r:id="rId6"/>
    <p:sldLayoutId id="2147485518" r:id="rId7"/>
    <p:sldLayoutId id="2147485519" r:id="rId8"/>
    <p:sldLayoutId id="2147485520" r:id="rId9"/>
    <p:sldLayoutId id="2147485521" r:id="rId10"/>
    <p:sldLayoutId id="2147485522" r:id="rId11"/>
    <p:sldLayoutId id="2147485523" r:id="rId12"/>
    <p:sldLayoutId id="2147485524" r:id="rId13"/>
    <p:sldLayoutId id="2147485525" r:id="rId14"/>
    <p:sldLayoutId id="2147485526" r:id="rId15"/>
    <p:sldLayoutId id="2147485527" r:id="rId16"/>
    <p:sldLayoutId id="2147485528" r:id="rId17"/>
    <p:sldLayoutId id="2147485529" r:id="rId18"/>
    <p:sldLayoutId id="2147485530" r:id="rId19"/>
    <p:sldLayoutId id="2147485531" r:id="rId20"/>
    <p:sldLayoutId id="2147485532" r:id="rId21"/>
    <p:sldLayoutId id="2147485533" r:id="rId22"/>
    <p:sldLayoutId id="2147485534" r:id="rId23"/>
  </p:sldLayoutIdLst>
  <p:hf hdr="0" ftr="0" dt="0"/>
  <p:txStyles>
    <p:titleStyle>
      <a:lvl1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 kern="1200" spc="-50">
          <a:solidFill>
            <a:schemeClr val="accent1"/>
          </a:solidFill>
          <a:latin typeface="+mn-lt"/>
          <a:ea typeface="ＭＳ Ｐゴシック" charset="0"/>
          <a:cs typeface="ＭＳ Ｐゴシック" charset="0"/>
        </a:defRPr>
      </a:lvl1pPr>
      <a:lvl2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2pPr>
      <a:lvl3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3pPr>
      <a:lvl4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4pPr>
      <a:lvl5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5pPr>
      <a:lvl6pPr marL="4572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6pPr>
      <a:lvl7pPr marL="9144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7pPr>
      <a:lvl8pPr marL="13716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8pPr>
      <a:lvl9pPr marL="18288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9pPr>
    </p:titleStyle>
    <p:bodyStyle>
      <a:lvl1pPr marL="342900" indent="-342900" algn="l" rtl="0" eaLnBrk="1" fontAlgn="base" hangingPunct="1">
        <a:lnSpc>
          <a:spcPct val="100000"/>
        </a:lnSpc>
        <a:spcBef>
          <a:spcPts val="600"/>
        </a:spcBef>
        <a:spcAft>
          <a:spcPts val="0"/>
        </a:spcAft>
        <a:buClr>
          <a:schemeClr val="accent1"/>
        </a:buClr>
        <a:buFont typeface="Arial" charset="0"/>
        <a:buChar char="•"/>
        <a:defRPr sz="2400" kern="1200">
          <a:solidFill>
            <a:schemeClr val="tx2"/>
          </a:solidFill>
          <a:latin typeface="+mn-lt"/>
          <a:ea typeface="ＭＳ Ｐゴシック" charset="0"/>
          <a:cs typeface="ＭＳ Ｐゴシック" charset="0"/>
        </a:defRPr>
      </a:lvl1pPr>
      <a:lvl2pPr marL="581343" indent="-166688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Arial" charset="0"/>
        <a:buChar char="•"/>
        <a:defRPr kern="1200">
          <a:solidFill>
            <a:srgbClr val="383838"/>
          </a:solidFill>
          <a:latin typeface="+mn-lt"/>
          <a:ea typeface="ＭＳ Ｐゴシック" charset="0"/>
          <a:cs typeface="+mn-cs"/>
        </a:defRPr>
      </a:lvl2pPr>
      <a:lvl3pPr marL="855663" indent="-166688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charset="0"/>
        <a:buChar char="–"/>
        <a:defRPr kern="1200">
          <a:solidFill>
            <a:srgbClr val="383838"/>
          </a:solidFill>
          <a:latin typeface="+mn-lt"/>
          <a:ea typeface="ＭＳ Ｐゴシック" charset="0"/>
          <a:cs typeface="+mn-cs"/>
        </a:defRPr>
      </a:lvl3pPr>
      <a:lvl4pPr marL="1201738" indent="-173038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Wingdings" charset="2"/>
        <a:buChar char="§"/>
        <a:defRPr kern="1200">
          <a:solidFill>
            <a:srgbClr val="383838"/>
          </a:solidFill>
          <a:latin typeface="+mn-lt"/>
          <a:ea typeface="ＭＳ Ｐゴシック" charset="0"/>
          <a:cs typeface="+mn-cs"/>
        </a:defRPr>
      </a:lvl4pPr>
      <a:lvl5pPr marL="1427163" indent="-168275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charset="0"/>
        <a:buChar char="–"/>
        <a:defRPr kern="1200">
          <a:solidFill>
            <a:srgbClr val="383838"/>
          </a:solidFill>
          <a:latin typeface="+mn-lt"/>
          <a:ea typeface="ＭＳ Ｐゴシック" charset="0"/>
          <a:cs typeface="+mn-cs"/>
        </a:defRPr>
      </a:lvl5pPr>
      <a:lvl6pPr marL="16550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lang="en-US" sz="1800" kern="1200" dirty="0" smtClean="0">
          <a:solidFill>
            <a:srgbClr val="383838"/>
          </a:solidFill>
          <a:latin typeface="+mn-lt"/>
          <a:ea typeface="+mn-ea"/>
          <a:cs typeface="+mn-cs"/>
        </a:defRPr>
      </a:lvl6pPr>
      <a:lvl7pPr marL="18836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panose="020F0502020204030204" pitchFamily="34" charset="0"/>
        <a:buChar char="–"/>
        <a:defRPr lang="en-US" sz="1800" kern="1200" dirty="0" smtClean="0">
          <a:solidFill>
            <a:srgbClr val="383838"/>
          </a:solidFill>
          <a:latin typeface="+mn-lt"/>
          <a:ea typeface="+mn-ea"/>
          <a:cs typeface="+mn-cs"/>
        </a:defRPr>
      </a:lvl7pPr>
      <a:lvl8pPr marL="21122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lang="en-US" sz="1800" kern="1200" dirty="0" smtClean="0">
          <a:solidFill>
            <a:srgbClr val="383838"/>
          </a:solidFill>
          <a:latin typeface="+mn-lt"/>
          <a:ea typeface="+mn-ea"/>
          <a:cs typeface="+mn-cs"/>
        </a:defRPr>
      </a:lvl8pPr>
      <a:lvl9pPr marL="23408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panose="020F0502020204030204" pitchFamily="34" charset="0"/>
        <a:buChar char="–"/>
        <a:defRPr lang="en-US" sz="1800" kern="1200" dirty="0" smtClean="0">
          <a:solidFill>
            <a:srgbClr val="383838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23000" b="-2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7653263" y="4494552"/>
            <a:ext cx="4264272" cy="295077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Lesson 6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Drawing Pictures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D012B5F-0637-4CE5-B949-1A777FCF8A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9194" y="5951824"/>
            <a:ext cx="4280971" cy="62277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91CF7-99B0-4E55-AB7F-A2DA4EB63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ABD0FF-6D05-4BC0-9EA3-0D47881FB9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200"/>
              </a:spcBef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Apply your understanding of motor outputs</a:t>
            </a:r>
          </a:p>
          <a:p>
            <a:pPr>
              <a:spcBef>
                <a:spcPts val="1200"/>
              </a:spcBef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Develop your understanding of </a:t>
            </a:r>
            <a:r>
              <a:rPr lang="en-US" b="1" dirty="0">
                <a:solidFill>
                  <a:srgbClr val="002B4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iteration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(</a:t>
            </a:r>
            <a:r>
              <a:rPr lang="en-US" b="1" dirty="0">
                <a:solidFill>
                  <a:srgbClr val="002B4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loop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ing) using </a:t>
            </a:r>
            <a:r>
              <a:rPr lang="en-US" b="1" dirty="0">
                <a:solidFill>
                  <a:srgbClr val="002B4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conditional loops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and </a:t>
            </a:r>
            <a:r>
              <a:rPr lang="en-US" b="1" dirty="0">
                <a:solidFill>
                  <a:srgbClr val="002B4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count controlled loops</a:t>
            </a:r>
          </a:p>
          <a:p>
            <a:pPr>
              <a:spcBef>
                <a:spcPts val="1200"/>
              </a:spcBef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Be able to plan and drawn shapes using iteration</a:t>
            </a:r>
            <a:endParaRPr lang="en-GB" dirty="0">
              <a:latin typeface="Lato" panose="020F0502020204030203" pitchFamily="34" charset="0"/>
            </a:endParaRPr>
          </a:p>
          <a:p>
            <a:pPr>
              <a:spcBef>
                <a:spcPts val="1200"/>
              </a:spcBef>
            </a:pPr>
            <a:endParaRPr lang="en-US" dirty="0">
              <a:latin typeface="Lato" panose="020F0502020204030203" pitchFamily="34" charset="0"/>
            </a:endParaRPr>
          </a:p>
          <a:p>
            <a:pPr>
              <a:spcBef>
                <a:spcPts val="1200"/>
              </a:spcBef>
            </a:pPr>
            <a:endParaRPr lang="en-GB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04392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605DCA-9AFA-41BD-A5A3-8C4A6AA5B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 Pen Holder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568C45-2590-4FA5-B474-168016BA81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125" y="1237785"/>
            <a:ext cx="7717378" cy="4595203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Mount a felt tip pen or crayon on the pen holder</a:t>
            </a:r>
          </a:p>
          <a:p>
            <a:pPr>
              <a:spcBef>
                <a:spcPts val="1200"/>
              </a:spcBef>
            </a:pP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Test it draws a line by driving the motor forward or reverse to create a line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B36451-24EA-4A56-8AC2-73C6A554C6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7581506" y="2134013"/>
            <a:ext cx="4097042" cy="2304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8802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605DCA-9AFA-41BD-A5A3-8C4A6AA5B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Sequence &amp; Iteration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568C45-2590-4FA5-B474-168016BA81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4378" y="5521432"/>
            <a:ext cx="8790686" cy="830998"/>
          </a:xfrm>
        </p:spPr>
        <p:txBody>
          <a:bodyPr/>
          <a:lstStyle/>
          <a:p>
            <a:pPr marL="0" indent="0">
              <a:spcBef>
                <a:spcPts val="1200"/>
              </a:spcBef>
              <a:buNone/>
            </a:pP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Iteration is more efficient as it uses less memory and you are less likely to make mistakes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4D9822-DE4F-4090-9A72-7A0F391462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508262"/>
            <a:ext cx="4567333" cy="2670256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6443569-25A5-4E37-AC5E-4974C00E10F4}"/>
              </a:ext>
            </a:extLst>
          </p:cNvPr>
          <p:cNvCxnSpPr>
            <a:cxnSpLocks/>
          </p:cNvCxnSpPr>
          <p:nvPr/>
        </p:nvCxnSpPr>
        <p:spPr>
          <a:xfrm>
            <a:off x="3647552" y="3569142"/>
            <a:ext cx="2434954" cy="0"/>
          </a:xfrm>
          <a:prstGeom prst="straightConnector1">
            <a:avLst/>
          </a:prstGeom>
          <a:ln w="76200">
            <a:solidFill>
              <a:srgbClr val="0091BD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01374CD7-96B4-43C4-A039-6BF387B181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378" y="2240382"/>
            <a:ext cx="2909479" cy="310809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C9DD992-F425-49AF-96E7-9893E1B256F1}"/>
              </a:ext>
            </a:extLst>
          </p:cNvPr>
          <p:cNvSpPr/>
          <p:nvPr/>
        </p:nvSpPr>
        <p:spPr>
          <a:xfrm>
            <a:off x="492125" y="1185705"/>
            <a:ext cx="518587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spcBef>
                <a:spcPts val="1200"/>
              </a:spcBef>
              <a:buNone/>
            </a:pPr>
            <a:r>
              <a:rPr lang="en-GB" sz="2400" b="1" dirty="0">
                <a:solidFill>
                  <a:srgbClr val="383838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Sequence</a:t>
            </a:r>
            <a:r>
              <a:rPr lang="en-GB" sz="2400" dirty="0">
                <a:solidFill>
                  <a:srgbClr val="383838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is one instruction followed by another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D9D8A19-E23D-4AF6-9B83-BDCE4A3A2185}"/>
              </a:ext>
            </a:extLst>
          </p:cNvPr>
          <p:cNvSpPr/>
          <p:nvPr/>
        </p:nvSpPr>
        <p:spPr>
          <a:xfrm>
            <a:off x="6082506" y="1134979"/>
            <a:ext cx="449170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b="1" dirty="0">
                <a:solidFill>
                  <a:srgbClr val="383838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Iteration</a:t>
            </a:r>
            <a:r>
              <a:rPr lang="en-GB" sz="2400" dirty="0">
                <a:solidFill>
                  <a:srgbClr val="383838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is a coding feature that allows us to repeat commands instead of typing them in again</a:t>
            </a:r>
            <a:endParaRPr lang="en-GB" sz="2400" dirty="0">
              <a:solidFill>
                <a:srgbClr val="3838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17127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605DCA-9AFA-41BD-A5A3-8C4A6AA5B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470" y="339664"/>
            <a:ext cx="11180763" cy="666750"/>
          </a:xfrm>
        </p:spPr>
        <p:txBody>
          <a:bodyPr/>
          <a:lstStyle/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Count Controlled and Conditional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568C45-2590-4FA5-B474-168016BA81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4471" y="1131398"/>
            <a:ext cx="4237820" cy="4595203"/>
          </a:xfrm>
        </p:spPr>
        <p:txBody>
          <a:bodyPr/>
          <a:lstStyle/>
          <a:p>
            <a:pPr marL="0" indent="0">
              <a:spcBef>
                <a:spcPts val="1200"/>
              </a:spcBef>
              <a:buNone/>
            </a:pPr>
            <a:r>
              <a:rPr lang="en-GB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Count controlled loops </a:t>
            </a: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(</a:t>
            </a:r>
            <a:r>
              <a:rPr lang="en-GB" b="1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for</a:t>
            </a: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loops) are used when you know how many times you want to do something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D1A489-4D6E-4532-BDC6-121B5B3858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2514" y="2824931"/>
            <a:ext cx="4167482" cy="329687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7C6090E-AB04-4919-ACEF-CD81311C1D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470" y="2824931"/>
            <a:ext cx="5400675" cy="318135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BBDAC0A-ECEE-4EE7-8275-AC9368115C63}"/>
              </a:ext>
            </a:extLst>
          </p:cNvPr>
          <p:cNvSpPr/>
          <p:nvPr/>
        </p:nvSpPr>
        <p:spPr>
          <a:xfrm>
            <a:off x="6096000" y="1131970"/>
            <a:ext cx="535912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en-GB" sz="2400" b="1" dirty="0">
                <a:solidFill>
                  <a:srgbClr val="383838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Conditional loops </a:t>
            </a:r>
            <a:r>
              <a:rPr lang="en-GB" sz="2400" dirty="0">
                <a:solidFill>
                  <a:srgbClr val="383838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(</a:t>
            </a:r>
            <a:r>
              <a:rPr lang="en-GB" sz="2400" b="1" i="1" dirty="0">
                <a:solidFill>
                  <a:srgbClr val="383838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while</a:t>
            </a:r>
            <a:r>
              <a:rPr lang="en-GB" sz="2400" dirty="0">
                <a:solidFill>
                  <a:srgbClr val="383838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loops) happen while a condition is true or false</a:t>
            </a:r>
          </a:p>
        </p:txBody>
      </p:sp>
    </p:spTree>
    <p:extLst>
      <p:ext uri="{BB962C8B-B14F-4D97-AF65-F5344CB8AC3E}">
        <p14:creationId xmlns:p14="http://schemas.microsoft.com/office/powerpoint/2010/main" val="37432165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B0EB70-984E-44EC-8EC5-13A34FD19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Drawing Challenge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A3ABE9-F7E8-49A3-9840-C2214C5922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125" y="1237785"/>
            <a:ext cx="7613907" cy="4595203"/>
          </a:xfrm>
        </p:spPr>
        <p:txBody>
          <a:bodyPr/>
          <a:lstStyle/>
          <a:p>
            <a:pPr marL="0" indent="0">
              <a:spcBef>
                <a:spcPts val="1200"/>
              </a:spcBef>
              <a:buNone/>
            </a:pP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Use your </a:t>
            </a:r>
            <a:r>
              <a:rPr lang="en-GB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Bit:Bot</a:t>
            </a: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to complete the following challenges:</a:t>
            </a:r>
          </a:p>
          <a:p>
            <a:pPr>
              <a:spcBef>
                <a:spcPts val="1200"/>
              </a:spcBef>
            </a:pP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Draw a Square</a:t>
            </a:r>
          </a:p>
          <a:p>
            <a:pPr>
              <a:spcBef>
                <a:spcPts val="1200"/>
              </a:spcBef>
            </a:pP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Draw a Triangle</a:t>
            </a:r>
          </a:p>
          <a:p>
            <a:pPr>
              <a:spcBef>
                <a:spcPts val="1200"/>
              </a:spcBef>
            </a:pP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Draw any other regular </a:t>
            </a:r>
            <a:r>
              <a:rPr lang="en-GB" b="1" dirty="0">
                <a:solidFill>
                  <a:srgbClr val="002B4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polygon</a:t>
            </a:r>
          </a:p>
          <a:p>
            <a:pPr>
              <a:spcBef>
                <a:spcPts val="1200"/>
              </a:spcBef>
            </a:pP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Draw a circle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en-GB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Remember:</a:t>
            </a:r>
          </a:p>
          <a:p>
            <a:pPr>
              <a:spcBef>
                <a:spcPts val="1200"/>
              </a:spcBef>
            </a:pPr>
            <a:r>
              <a:rPr lang="en-GB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Predict</a:t>
            </a: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the directions and angles required</a:t>
            </a:r>
          </a:p>
          <a:p>
            <a:pPr>
              <a:spcBef>
                <a:spcPts val="1200"/>
              </a:spcBef>
            </a:pPr>
            <a:r>
              <a:rPr lang="en-GB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Investigate</a:t>
            </a: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how this compares to the motors and surfaces used</a:t>
            </a:r>
          </a:p>
          <a:p>
            <a:pPr>
              <a:spcBef>
                <a:spcPts val="1200"/>
              </a:spcBef>
            </a:pPr>
            <a:r>
              <a:rPr lang="en-GB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Modify</a:t>
            </a: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you code and </a:t>
            </a:r>
            <a:r>
              <a:rPr lang="en-GB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Make</a:t>
            </a: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it happen</a:t>
            </a:r>
          </a:p>
          <a:p>
            <a:pPr>
              <a:spcBef>
                <a:spcPts val="1200"/>
              </a:spcBef>
            </a:pPr>
            <a:endParaRPr lang="en-GB" sz="20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551406-2288-42D5-8045-217B0964AA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0773" y="628650"/>
            <a:ext cx="3479102" cy="5595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686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4EABB8-B6DA-4712-BD55-78BE9A739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spcBef>
                <a:spcPts val="1200"/>
              </a:spcBef>
              <a:buNone/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Success Criteria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1E804E-7245-442C-8010-F99778A639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126" y="1237785"/>
            <a:ext cx="9184438" cy="2882039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Apply your understanding of motor outputs</a:t>
            </a:r>
          </a:p>
          <a:p>
            <a:pPr>
              <a:spcBef>
                <a:spcPts val="1200"/>
              </a:spcBef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Develop your understanding of iteration (looping) using conditional and count controlled loops</a:t>
            </a:r>
          </a:p>
          <a:p>
            <a:pPr>
              <a:spcBef>
                <a:spcPts val="1200"/>
              </a:spcBef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Be able to plan and drawn shapes using iteration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FE41E4-537A-41B1-92C6-0D084FDC29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98798" y="1023096"/>
            <a:ext cx="1774090" cy="315190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F9662C4-C782-402F-B159-F253EF856BE7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2691327" y="3581196"/>
            <a:ext cx="4809224" cy="2485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1746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94259265"/>
      </p:ext>
    </p:extLst>
  </p:cSld>
  <p:clrMapOvr>
    <a:masterClrMapping/>
  </p:clrMapOvr>
</p:sld>
</file>

<file path=ppt/theme/theme1.xml><?xml version="1.0" encoding="utf-8"?>
<a:theme xmlns:a="http://schemas.openxmlformats.org/drawingml/2006/main" name="1_Arm_PPT_Public">
  <a:themeElements>
    <a:clrScheme name="arm">
      <a:dk1>
        <a:sysClr val="windowText" lastClr="000000"/>
      </a:dk1>
      <a:lt1>
        <a:sysClr val="window" lastClr="FFFFFF"/>
      </a:lt1>
      <a:dk2>
        <a:srgbClr val="333E48"/>
      </a:dk2>
      <a:lt2>
        <a:srgbClr val="E5ECEB"/>
      </a:lt2>
      <a:accent1>
        <a:srgbClr val="0091BD"/>
      </a:accent1>
      <a:accent2>
        <a:srgbClr val="002B49"/>
      </a:accent2>
      <a:accent3>
        <a:srgbClr val="FFC700"/>
      </a:accent3>
      <a:accent4>
        <a:srgbClr val="95D600"/>
      </a:accent4>
      <a:accent5>
        <a:srgbClr val="FF6B00"/>
      </a:accent5>
      <a:accent6>
        <a:srgbClr val="7D868C"/>
      </a:accent6>
      <a:hlink>
        <a:srgbClr val="00C1DE"/>
      </a:hlink>
      <a:folHlink>
        <a:srgbClr val="002F6C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marL="0" indent="0" algn="l" defTabSz="914400" rtl="0" eaLnBrk="1" latinLnBrk="0" hangingPunct="1">
          <a:lnSpc>
            <a:spcPct val="90000"/>
          </a:lnSpc>
          <a:spcBef>
            <a:spcPts val="0"/>
          </a:spcBef>
          <a:spcAft>
            <a:spcPts val="600"/>
          </a:spcAft>
          <a:buFont typeface="Arial" panose="020B0604020202020204" pitchFamily="34" charset="0"/>
          <a:buNone/>
          <a:defRPr sz="2100" kern="1200" dirty="0" err="1" smtClean="0">
            <a:solidFill>
              <a:schemeClr val="tx2"/>
            </a:solidFill>
            <a:latin typeface="+mn-lt"/>
            <a:ea typeface="+mn-ea"/>
            <a:cs typeface="+mn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Slide deck template" id="{EBD0F82C-B29A-419D-9CAF-EE093087092D}" vid="{2C60A0D2-D733-4FD8-9890-1E1CFEC4887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ARM Document" ma:contentTypeID="0x0101005C6975769EB1684CAB07571CAE07A11B0100BC81FA0C64ACC243A77959D9266C7751" ma:contentTypeVersion="27" ma:contentTypeDescription="" ma:contentTypeScope="" ma:versionID="c3d44a507a30e34bb56df6cb41b0e970">
  <xsd:schema xmlns:xsd="http://www.w3.org/2001/XMLSchema" xmlns:xs="http://www.w3.org/2001/XMLSchema" xmlns:p="http://schemas.microsoft.com/office/2006/metadata/properties" xmlns:ns1="http://schemas.microsoft.com/sharepoint/v3" xmlns:ns2="f2ad5090-61a8-4b8c-ab70-68f4ff4d1933" xmlns:ns3="http://schemas.microsoft.com/sharepoint/v3/fields" xmlns:ns4="c0950e01-db07-4e41-9c32-b7a8e9fccc9b" targetNamespace="http://schemas.microsoft.com/office/2006/metadata/properties" ma:root="true" ma:fieldsID="d6365f768a9cf65e3d0aaa644537f94f" ns1:_="" ns2:_="" ns3:_="" ns4:_="">
    <xsd:import namespace="http://schemas.microsoft.com/sharepoint/v3"/>
    <xsd:import namespace="f2ad5090-61a8-4b8c-ab70-68f4ff4d1933"/>
    <xsd:import namespace="http://schemas.microsoft.com/sharepoint/v3/fields"/>
    <xsd:import namespace="c0950e01-db07-4e41-9c32-b7a8e9fccc9b"/>
    <xsd:element name="properties">
      <xsd:complexType>
        <xsd:sequence>
          <xsd:element name="documentManagement">
            <xsd:complexType>
              <xsd:all>
                <xsd:element ref="ns1:RoutingRuleDescription" minOccurs="0"/>
                <xsd:element ref="ns2:Document_x0020_Author" minOccurs="0"/>
                <xsd:element ref="ns3:_Status"/>
                <xsd:element ref="ns2:Document_x0020_Confidentiality"/>
                <xsd:element ref="ns2:_dlc_DocId" minOccurs="0"/>
                <xsd:element ref="ns2:_dlc_DocIdUrl" minOccurs="0"/>
                <xsd:element ref="ns2:_dlc_DocIdPersistId" minOccurs="0"/>
                <xsd:element ref="ns2:ARM_x0020_Legacy_x0020_ID" minOccurs="0"/>
                <xsd:element ref="ns2:Current_x0020_Version" minOccurs="0"/>
                <xsd:element ref="ns2:j60c3ced31bb40378c6254d49035d966" minOccurs="0"/>
                <xsd:element ref="ns2:TaxCatchAll" minOccurs="0"/>
                <xsd:element ref="ns2:TaxCatchAllLabel" minOccurs="0"/>
                <xsd:element ref="ns4:Categor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RoutingRuleDescription" ma:index="2" nillable="true" ma:displayName="Description" ma:internalName="RoutingRuleDescription" ma:readOnly="false">
      <xsd:simpleType>
        <xsd:restriction base="dms:Text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2ad5090-61a8-4b8c-ab70-68f4ff4d1933" elementFormDefault="qualified">
    <xsd:import namespace="http://schemas.microsoft.com/office/2006/documentManagement/types"/>
    <xsd:import namespace="http://schemas.microsoft.com/office/infopath/2007/PartnerControls"/>
    <xsd:element name="Document_x0020_Author" ma:index="3" nillable="true" ma:displayName="Document Author" ma:list="UserInfo" ma:SharePointGroup="0" ma:internalName="Document_x0020_Author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Document_x0020_Confidentiality" ma:index="5" ma:displayName="Document Confidentiality" ma:default="Confidential" ma:format="Dropdown" ma:internalName="Document_x0020_Confidentiality">
      <xsd:simpleType>
        <xsd:restriction base="dms:Choice">
          <xsd:enumeration value="Secret"/>
          <xsd:enumeration value="Confidential-Restricted"/>
          <xsd:enumeration value="Confidential"/>
          <xsd:enumeration value="Non-Confidential"/>
          <xsd:enumeration value="Personal"/>
        </xsd:restriction>
      </xsd:simpleType>
    </xsd:element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  <xsd:element name="ARM_x0020_Legacy_x0020_ID" ma:index="16" nillable="true" ma:displayName="ARM Legacy ID" ma:internalName="ARM_x0020_Legacy_x0020_ID">
      <xsd:simpleType>
        <xsd:restriction base="dms:Text">
          <xsd:maxLength value="255"/>
        </xsd:restriction>
      </xsd:simpleType>
    </xsd:element>
    <xsd:element name="Current_x0020_Version" ma:index="17" nillable="true" ma:displayName="Current Version" ma:description="The current version number of the file in SharePoint." ma:internalName="Current_x0020_Version" ma:readOnly="false">
      <xsd:simpleType>
        <xsd:restriction base="dms:Text">
          <xsd:maxLength value="255"/>
        </xsd:restriction>
      </xsd:simpleType>
    </xsd:element>
    <xsd:element name="j60c3ced31bb40378c6254d49035d966" ma:index="18" nillable="true" ma:taxonomy="true" ma:internalName="j60c3ced31bb40378c6254d49035d966" ma:taxonomyFieldName="Calendar_x0020_Year" ma:displayName="Calendar Year" ma:readOnly="false" ma:default="7;#2017|58467e81-5d99-44a5-abb5-12a016b65e9e" ma:fieldId="{360c3ced-31bb-4037-8c62-54d49035d966}" ma:sspId="982c6e79-63e2-4d63-9b21-99d1544b0b75" ma:termSetId="c604d99f-773e-49a6-a2c0-6d4bc7541120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axCatchAll" ma:index="19" nillable="true" ma:displayName="Taxonomy Catch All Column" ma:hidden="true" ma:list="{a9424fa9-fdb0-43c3-9a79-ae027323b92a}" ma:internalName="TaxCatchAll" ma:showField="CatchAllData" ma:web="f2ad5090-61a8-4b8c-ab70-68f4ff4d193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20" nillable="true" ma:displayName="Taxonomy Catch All Column1" ma:hidden="true" ma:list="{a9424fa9-fdb0-43c3-9a79-ae027323b92a}" ma:internalName="TaxCatchAllLabel" ma:readOnly="true" ma:showField="CatchAllDataLabel" ma:web="f2ad5090-61a8-4b8c-ab70-68f4ff4d193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Status" ma:index="4" ma:displayName="Status" ma:default="Not Started" ma:internalName="_Status" ma:readOnly="false">
      <xsd:simpleType>
        <xsd:union memberTypes="dms:Text">
          <xsd:simpleType>
            <xsd:restriction base="dms:Choice">
              <xsd:enumeration value="Not Started"/>
              <xsd:enumeration value="Draft"/>
              <xsd:enumeration value="Reviewed"/>
              <xsd:enumeration value="Scheduled"/>
              <xsd:enumeration value="Published"/>
              <xsd:enumeration value="Final"/>
              <xsd:enumeration value="Expired"/>
            </xsd:restriction>
          </xsd:simpleType>
        </xsd:un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950e01-db07-4e41-9c32-b7a8e9fccc9b" elementFormDefault="qualified">
    <xsd:import namespace="http://schemas.microsoft.com/office/2006/documentManagement/types"/>
    <xsd:import namespace="http://schemas.microsoft.com/office/infopath/2007/PartnerControls"/>
    <xsd:element name="Category" ma:index="22" nillable="true" ma:displayName="Category" ma:format="Dropdown" ma:internalName="Category">
      <xsd:simpleType>
        <xsd:restriction base="dms:Choice">
          <xsd:enumeration value="Word Documents - UK"/>
          <xsd:enumeration value="Word Documents - US"/>
          <xsd:enumeration value="Board Presentation Templates"/>
          <xsd:enumeration value="Public Presentation Templates"/>
          <xsd:enumeration value="Private Presentation Templates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11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 ma:index="6" ma:displayName="Keywords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axOccurs="1" ma:displayName="Status">
          <xsd:simpleType xmlns:xs="http://www.w3.org/2001/XMLSchema">
            <xsd:restriction base="xsd:string">
              <xsd:minLength value="1"/>
            </xsd:restriction>
          </xsd:simpleType>
        </xsd:element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4.xml><?xml version="1.0" encoding="utf-8"?>
<?mso-contentType ?>
<customXsn xmlns="http://schemas.microsoft.com/office/2006/metadata/customXsn">
  <xsnLocation/>
  <cached>True</cached>
  <openByDefault>True</openByDefault>
  <xsnScope/>
</customXsn>
</file>

<file path=customXml/item5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Current_x0020_Version xmlns="f2ad5090-61a8-4b8c-ab70-68f4ff4d1933">9.0</Current_x0020_Version>
    <Document_x0020_Author xmlns="f2ad5090-61a8-4b8c-ab70-68f4ff4d1933">
      <UserInfo>
        <DisplayName/>
        <AccountId xsi:nil="true"/>
        <AccountType/>
      </UserInfo>
    </Document_x0020_Author>
    <_dlc_DocId xmlns="f2ad5090-61a8-4b8c-ab70-68f4ff4d1933">ARM-ECM-0633231</_dlc_DocId>
    <Document_x0020_Confidentiality xmlns="f2ad5090-61a8-4b8c-ab70-68f4ff4d1933">Confidential-Restricted</Document_x0020_Confidentiality>
    <_dlc_DocIdUrl xmlns="f2ad5090-61a8-4b8c-ab70-68f4ff4d1933">
      <Url>http://teamsites.arm.com/sites/cthub/_layouts/DocIdRedir.aspx?ID=ARM-ECM-0633231</Url>
      <Description>ARM-ECM-0633231</Description>
    </_dlc_DocIdUrl>
    <Category xmlns="c0950e01-db07-4e41-9c32-b7a8e9fccc9b">Private Presentation Templates</Category>
    <ARM_x0020_Legacy_x0020_ID xmlns="f2ad5090-61a8-4b8c-ab70-68f4ff4d1933" xsi:nil="true"/>
    <TaxCatchAll xmlns="f2ad5090-61a8-4b8c-ab70-68f4ff4d1933">
      <Value>7</Value>
      <Value>1</Value>
    </TaxCatchAll>
    <j60c3ced31bb40378c6254d49035d966 xmlns="f2ad5090-61a8-4b8c-ab70-68f4ff4d1933">
      <Terms xmlns="http://schemas.microsoft.com/office/infopath/2007/PartnerControls">
        <TermInfo xmlns="http://schemas.microsoft.com/office/infopath/2007/PartnerControls">
          <TermName xmlns="http://schemas.microsoft.com/office/infopath/2007/PartnerControls">2017</TermName>
          <TermId xmlns="http://schemas.microsoft.com/office/infopath/2007/PartnerControls">58467e81-5d99-44a5-abb5-12a016b65e9e</TermId>
        </TermInfo>
      </Terms>
    </j60c3ced31bb40378c6254d49035d966>
    <RoutingRuleDescription xmlns="http://schemas.microsoft.com/sharepoint/v3" xsi:nil="true"/>
    <_Status xmlns="http://schemas.microsoft.com/sharepoint/v3/fields">Not Started</_Status>
  </documentManagement>
</p:properties>
</file>

<file path=customXml/itemProps1.xml><?xml version="1.0" encoding="utf-8"?>
<ds:datastoreItem xmlns:ds="http://schemas.openxmlformats.org/officeDocument/2006/customXml" ds:itemID="{82EFBBFE-5AFC-4CAD-AD38-1CB870BDB25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675509F-A6F5-4147-861D-E4CC99F48FA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f2ad5090-61a8-4b8c-ab70-68f4ff4d1933"/>
    <ds:schemaRef ds:uri="http://schemas.microsoft.com/sharepoint/v3/fields"/>
    <ds:schemaRef ds:uri="c0950e01-db07-4e41-9c32-b7a8e9fccc9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E7F2E56-8924-419D-99E9-79DB71144EB2}">
  <ds:schemaRefs>
    <ds:schemaRef ds:uri="http://schemas.microsoft.com/sharepoint/events"/>
  </ds:schemaRefs>
</ds:datastoreItem>
</file>

<file path=customXml/itemProps4.xml><?xml version="1.0" encoding="utf-8"?>
<ds:datastoreItem xmlns:ds="http://schemas.openxmlformats.org/officeDocument/2006/customXml" ds:itemID="{C959113B-7FA4-40AB-AF85-5C5588D4771C}">
  <ds:schemaRefs>
    <ds:schemaRef ds:uri="http://schemas.microsoft.com/office/2006/metadata/customXsn"/>
  </ds:schemaRefs>
</ds:datastoreItem>
</file>

<file path=customXml/itemProps5.xml><?xml version="1.0" encoding="utf-8"?>
<ds:datastoreItem xmlns:ds="http://schemas.openxmlformats.org/officeDocument/2006/customXml" ds:itemID="{B61D4E06-5D3F-4994-A4A7-4BA626FA722D}">
  <ds:schemaRefs>
    <ds:schemaRef ds:uri="http://schemas.microsoft.com/office/2006/metadata/properties"/>
    <ds:schemaRef ds:uri="http://schemas.microsoft.com/office/infopath/2007/PartnerControls"/>
    <ds:schemaRef ds:uri="f2ad5090-61a8-4b8c-ab70-68f4ff4d1933"/>
    <ds:schemaRef ds:uri="c0950e01-db07-4e41-9c32-b7a8e9fccc9b"/>
    <ds:schemaRef ds:uri="http://schemas.microsoft.com/sharepoint/v3"/>
    <ds:schemaRef ds:uri="http://schemas.microsoft.com/sharepoint/v3/field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Arm_PPT_2017_confidential_restricted</Template>
  <TotalTime>0</TotalTime>
  <Words>481</Words>
  <Application>Microsoft Office PowerPoint</Application>
  <PresentationFormat>Widescreen</PresentationFormat>
  <Paragraphs>51</Paragraphs>
  <Slides>8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Lato</vt:lpstr>
      <vt:lpstr>Wingdings</vt:lpstr>
      <vt:lpstr>1_Arm_PPT_Public</vt:lpstr>
      <vt:lpstr>Drawing Pictures </vt:lpstr>
      <vt:lpstr>Objectives</vt:lpstr>
      <vt:lpstr>The Pen Holder</vt:lpstr>
      <vt:lpstr>Sequence &amp; Iteration</vt:lpstr>
      <vt:lpstr>Count Controlled and Conditional</vt:lpstr>
      <vt:lpstr>Drawing Challenge</vt:lpstr>
      <vt:lpstr>Success Criteria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Extension ideas for Streetlight</dc:title>
  <dc:subject/>
  <dc:creator/>
  <cp:keywords/>
  <dc:description/>
  <cp:lastModifiedBy/>
  <cp:revision>1</cp:revision>
  <dcterms:created xsi:type="dcterms:W3CDTF">2017-09-19T22:21:35Z</dcterms:created>
  <dcterms:modified xsi:type="dcterms:W3CDTF">2020-12-11T12:26:03Z</dcterms:modified>
  <cp:category/>
  <cp:contentStatus>Published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45c40ffca3445d9bf3205a60bd2f6d6">
    <vt:lpwstr>Confidential|28d1025d-1415-4984-b35e-5b79e7d32b5c</vt:lpwstr>
  </property>
  <property fmtid="{D5CDD505-2E9C-101B-9397-08002B2CF9AE}" pid="3" name="TaxKeyword">
    <vt:lpwstr/>
  </property>
  <property fmtid="{D5CDD505-2E9C-101B-9397-08002B2CF9AE}" pid="4" name="_dlc_policyId">
    <vt:lpwstr>0x0101004E4B3E189D714F49A85ED613D6AE4F95|-1756139441</vt:lpwstr>
  </property>
  <property fmtid="{D5CDD505-2E9C-101B-9397-08002B2CF9AE}" pid="5" name="_dlc_DocIdItemGuid">
    <vt:lpwstr>e89a121e-355c-4cb1-879e-045fefeb8c84</vt:lpwstr>
  </property>
  <property fmtid="{D5CDD505-2E9C-101B-9397-08002B2CF9AE}" pid="6" name="_dlc_ItemStageId">
    <vt:lpwstr>1</vt:lpwstr>
  </property>
  <property fmtid="{D5CDD505-2E9C-101B-9397-08002B2CF9AE}" pid="7" name="j60c3ced31bb40378c6254d49035d966">
    <vt:lpwstr>2015|ee47c3e7-6a69-4f36-9adf-1007c8d399a4</vt:lpwstr>
  </property>
  <property fmtid="{D5CDD505-2E9C-101B-9397-08002B2CF9AE}" pid="8" name="vti_description">
    <vt:lpwstr/>
  </property>
  <property fmtid="{D5CDD505-2E9C-101B-9397-08002B2CF9AE}" pid="9" name="WorkflowChangePath">
    <vt:lpwstr>1069b4ef-e6f3-4ad7-8c8e-772136578697,10;</vt:lpwstr>
  </property>
  <property fmtid="{D5CDD505-2E9C-101B-9397-08002B2CF9AE}" pid="10" name="Confidentiality">
    <vt:lpwstr>1;#Confidential|28d1025d-1415-4984-b35e-5b79e7d32b5c</vt:lpwstr>
  </property>
  <property fmtid="{D5CDD505-2E9C-101B-9397-08002B2CF9AE}" pid="11" name="ContentTypeId">
    <vt:lpwstr>0x0101005C6975769EB1684CAB07571CAE07A11B0100BC81FA0C64ACC243A77959D9266C7751</vt:lpwstr>
  </property>
  <property fmtid="{D5CDD505-2E9C-101B-9397-08002B2CF9AE}" pid="12" name="Calendar Year">
    <vt:lpwstr>7;#2017|58467e81-5d99-44a5-abb5-12a016b65e9e</vt:lpwstr>
  </property>
  <property fmtid="{D5CDD505-2E9C-101B-9397-08002B2CF9AE}" pid="13" name="TaxCatchAll">
    <vt:lpwstr/>
  </property>
  <property fmtid="{D5CDD505-2E9C-101B-9397-08002B2CF9AE}" pid="14" name="TaxKeywordTaxHTField">
    <vt:lpwstr/>
  </property>
  <property fmtid="{D5CDD505-2E9C-101B-9397-08002B2CF9AE}" pid="15" name="ItemRetentionFormula">
    <vt:lpwstr/>
  </property>
  <property fmtid="{D5CDD505-2E9C-101B-9397-08002B2CF9AE}" pid="16" name="_dlc_LastRun">
    <vt:lpwstr>08/15/2015 23:02:11</vt:lpwstr>
  </property>
</Properties>
</file>